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8" r:id="rId4"/>
    <p:sldId id="257" r:id="rId5"/>
    <p:sldId id="259" r:id="rId6"/>
    <p:sldId id="268" r:id="rId7"/>
    <p:sldId id="260" r:id="rId8"/>
    <p:sldId id="261" r:id="rId9"/>
    <p:sldId id="269" r:id="rId10"/>
    <p:sldId id="274" r:id="rId11"/>
    <p:sldId id="262" r:id="rId12"/>
    <p:sldId id="264" r:id="rId13"/>
    <p:sldId id="270" r:id="rId14"/>
    <p:sldId id="263" r:id="rId15"/>
    <p:sldId id="267" r:id="rId16"/>
    <p:sldId id="272" r:id="rId17"/>
    <p:sldId id="271" r:id="rId18"/>
    <p:sldId id="276" r:id="rId19"/>
    <p:sldId id="265" r:id="rId20"/>
    <p:sldId id="275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6" d="100"/>
          <a:sy n="76" d="100"/>
        </p:scale>
        <p:origin x="-121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B00DC-EBBE-42AE-9FF1-74A9D2F2015D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C8CB9-7758-49F4-9F44-B82102BCAD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771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http://www.youtube.com/watch?v=yN9_WT9l7xo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C8CB9-7758-49F4-9F44-B82102BCAD8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http://www.youtube.com/watch?v=9hapVwQrL38&amp;feature=related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C8CB9-7758-49F4-9F44-B82102BCAD8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C8CB9-7758-49F4-9F44-B82102BCAD8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2297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</a:t>
            </a:r>
            <a:r>
              <a:rPr lang="en-US" dirty="0" smtClean="0"/>
              <a:t>://www.youtube.com/user/Starbucks#p/c/4DD39D3B9D8389D3/5/67Dk8jdVIa8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C8CB9-7758-49F4-9F44-B82102BCAD8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Finance</a:t>
            </a:r>
            <a:r>
              <a:rPr lang="en-US" baseline="0" dirty="0" smtClean="0"/>
              <a:t> – stock chart, competitive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C8CB9-7758-49F4-9F44-B82102BCAD8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http://www.starbucks.com/responsibility/community/starbucks-foundation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C8CB9-7758-49F4-9F44-B82102BCAD8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301-1A8F-4200-86FE-E28D89FF6BC3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1832-1FCE-42D4-8F7B-38C04524D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301-1A8F-4200-86FE-E28D89FF6BC3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1832-1FCE-42D4-8F7B-38C04524D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301-1A8F-4200-86FE-E28D89FF6BC3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1832-1FCE-42D4-8F7B-38C04524D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8496944" cy="2160240"/>
          </a:xfrm>
        </p:spPr>
        <p:txBody>
          <a:bodyPr/>
          <a:lstStyle>
            <a:lvl1pPr algn="l">
              <a:spcBef>
                <a:spcPts val="600"/>
              </a:spcBef>
              <a:spcAft>
                <a:spcPts val="60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5517232"/>
            <a:ext cx="4752528" cy="836513"/>
          </a:xfrm>
        </p:spPr>
        <p:txBody>
          <a:bodyPr anchor="ctr"/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6095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6281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6040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1910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429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0170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7390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83154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301-1A8F-4200-86FE-E28D89FF6BC3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1832-1FCE-42D4-8F7B-38C04524D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94133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483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30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301-1A8F-4200-86FE-E28D89FF6BC3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1832-1FCE-42D4-8F7B-38C04524D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301-1A8F-4200-86FE-E28D89FF6BC3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1832-1FCE-42D4-8F7B-38C04524D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301-1A8F-4200-86FE-E28D89FF6BC3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1832-1FCE-42D4-8F7B-38C04524D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301-1A8F-4200-86FE-E28D89FF6BC3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1832-1FCE-42D4-8F7B-38C04524D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301-1A8F-4200-86FE-E28D89FF6BC3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1832-1FCE-42D4-8F7B-38C04524D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301-1A8F-4200-86FE-E28D89FF6BC3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1832-1FCE-42D4-8F7B-38C04524D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301-1A8F-4200-86FE-E28D89FF6BC3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1832-1FCE-42D4-8F7B-38C04524D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2301-1A8F-4200-86FE-E28D89FF6BC3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D1832-1FCE-42D4-8F7B-38C04524D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640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069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5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icole\Desktop\La Salle\Summer Course\902 Summer\Project\Starbucks_Coffee_Sustaining_Ad_by_eathan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28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138383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/>
          <p:cNvGrpSpPr/>
          <p:nvPr/>
        </p:nvGrpSpPr>
        <p:grpSpPr>
          <a:xfrm>
            <a:off x="5257800" y="304800"/>
            <a:ext cx="3733800" cy="3124200"/>
            <a:chOff x="5181600" y="3505200"/>
            <a:chExt cx="3733800" cy="3124200"/>
          </a:xfrm>
        </p:grpSpPr>
        <p:sp>
          <p:nvSpPr>
            <p:cNvPr id="4" name="Rounded Rectangle 3"/>
            <p:cNvSpPr/>
            <p:nvPr/>
          </p:nvSpPr>
          <p:spPr>
            <a:xfrm>
              <a:off x="5181600" y="3505200"/>
              <a:ext cx="3733800" cy="3124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86400" y="4114800"/>
              <a:ext cx="32004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Porter’s Five Forces:</a:t>
              </a:r>
            </a:p>
            <a:p>
              <a:pPr>
                <a:buFont typeface="+mj-lt"/>
                <a:buAutoNum type="arabicPeriod"/>
              </a:pP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Current Competitive Force</a:t>
              </a:r>
            </a:p>
            <a:p>
              <a:pPr>
                <a:buFont typeface="+mj-lt"/>
                <a:buAutoNum type="arabicPeriod"/>
              </a:pP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Threat of Potential Entrants</a:t>
              </a:r>
            </a:p>
            <a:p>
              <a:pPr>
                <a:buFont typeface="+mj-lt"/>
                <a:buAutoNum type="arabicPeriod"/>
              </a:pP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Bargaining Power of Buyers</a:t>
              </a:r>
            </a:p>
            <a:p>
              <a:pPr>
                <a:buFont typeface="+mj-lt"/>
                <a:buAutoNum type="arabicPeriod"/>
              </a:pP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Bargaining Power of Suppliers</a:t>
              </a:r>
            </a:p>
            <a:p>
              <a:pPr>
                <a:buFont typeface="+mj-lt"/>
                <a:buAutoNum type="arabicPeriod"/>
              </a:pP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Threat of Substitute Products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800" y="4419600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Eras Light ITC" pitchFamily="34" charset="0"/>
              </a:rPr>
              <a:t>“Starbucks is always managing the tension between opposites. One the other hand, I’d say we’re comforting and predictable. Yet on the other hand, we’re constantly surprising and delighting.”</a:t>
            </a:r>
            <a:endParaRPr lang="en-US" dirty="0">
              <a:latin typeface="Eras Light ITC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733800"/>
            <a:ext cx="3657600" cy="300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3653"/>
            <a:ext cx="9144000" cy="587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icole\Desktop\La Salle\Summer Course\902 Summer\Project\Images\Map of Starbuck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Starbucks Coffee Worldwide Locations</a:t>
            </a:r>
            <a:endParaRPr lang="en-US" sz="3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0"/>
            <a:ext cx="1771649" cy="277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48000" cy="27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43200"/>
            <a:ext cx="3048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898423"/>
            <a:ext cx="2057400" cy="169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2458" y="0"/>
            <a:ext cx="193154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0"/>
            <a:ext cx="2171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2819400"/>
            <a:ext cx="2667000" cy="200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5800" y="540127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Eras Light ITC" pitchFamily="34" charset="0"/>
              </a:rPr>
              <a:t>“We believed the best way to meet and exceed the expectations of our customers was to hire and train great people, we invested in employees who were zealous about good coffee.”</a:t>
            </a:r>
            <a:endParaRPr lang="en-US" dirty="0">
              <a:latin typeface="Eras Light ITC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2807283"/>
            <a:ext cx="3048000" cy="191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81400"/>
            <a:ext cx="9144000" cy="3276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97" y="3733800"/>
            <a:ext cx="8412103" cy="302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3810000" y="0"/>
            <a:ext cx="5334000" cy="3429000"/>
            <a:chOff x="0" y="0"/>
            <a:chExt cx="5334000" cy="3429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5334000" cy="3429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21750"/>
              <a:ext cx="5029200" cy="323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457200" y="1143000"/>
            <a:ext cx="2971800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 JULIAN" pitchFamily="2" charset="0"/>
              </a:rPr>
              <a:t>STARBUCKS FINANCIALS</a:t>
            </a:r>
            <a:endParaRPr lang="en-US" sz="40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R JULI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594416" y="76200"/>
          <a:ext cx="7955168" cy="6705600"/>
        </p:xfrm>
        <a:graphic>
          <a:graphicData uri="http://schemas.openxmlformats.org/presentationml/2006/ole">
            <p:oleObj spid="_x0000_s34822" name="Worksheet" r:id="rId3" imgW="6124688" imgH="5162480" progId="Excel.Sheet.12">
              <p:embed/>
            </p:oleObj>
          </a:graphicData>
        </a:graphic>
      </p:graphicFrame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5410200"/>
            <a:ext cx="1371600" cy="13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90513" y="233363"/>
          <a:ext cx="8562975" cy="6391275"/>
        </p:xfrm>
        <a:graphic>
          <a:graphicData uri="http://schemas.openxmlformats.org/presentationml/2006/ole">
            <p:oleObj spid="_x0000_s48135" name="Worksheet" r:id="rId3" imgW="8563064" imgH="6391217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345186"/>
            <a:ext cx="5410200" cy="616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1" y="2411715"/>
            <a:ext cx="2590800" cy="307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410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066800" y="1066800"/>
            <a:ext cx="6248400" cy="5562600"/>
            <a:chOff x="1066800" y="1066800"/>
            <a:chExt cx="6248400" cy="5562600"/>
          </a:xfrm>
        </p:grpSpPr>
        <p:sp>
          <p:nvSpPr>
            <p:cNvPr id="5" name="Rounded Rectangle 4"/>
            <p:cNvSpPr/>
            <p:nvPr/>
          </p:nvSpPr>
          <p:spPr>
            <a:xfrm>
              <a:off x="1066800" y="1066800"/>
              <a:ext cx="5791200" cy="55626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47800" y="1219200"/>
              <a:ext cx="5867400" cy="5355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STRENGHTS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Social Responsibility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Social Media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‘Third Place”</a:t>
              </a:r>
            </a:p>
            <a:p>
              <a:pPr marL="342900" indent="-342900"/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/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WEAKNESSES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Brand Dilution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Market Saturation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High Operating Expenses</a:t>
              </a:r>
            </a:p>
            <a:p>
              <a:pPr marL="342900" indent="-342900"/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/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OPPORTUNITIES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Increase Consumer Means Increased Store Locations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Unique Store Locations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Customer Are Not Price Sensitive</a:t>
              </a:r>
            </a:p>
            <a:p>
              <a:pPr marL="342900" indent="-342900"/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/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THREATS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Competitors Offering Similar Products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Starbucks Effect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Change in Societal Expectations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1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Reevaluate store locations to consider less populated and affluent areas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Focus less on increasing output and locations and more on quality on brand image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continue operating in a non-franchise manner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Release new products and services that are more unique/innovative than their competitors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Maintain long-term contracts with suppliers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Expand globally in a more timely manner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1237060"/>
          <a:ext cx="9144001" cy="4383881"/>
        </p:xfrm>
        <a:graphic>
          <a:graphicData uri="http://schemas.openxmlformats.org/presentationml/2006/ole">
            <p:oleObj spid="_x0000_s2055" name="Worksheet" r:id="rId3" imgW="10372748" imgH="4972177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057391"/>
            <a:ext cx="2714625" cy="280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00200" y="1981200"/>
            <a:ext cx="574426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Any questions?</a:t>
            </a:r>
            <a:endParaRPr lang="en-US" sz="8000" b="1" cap="none" spc="0" dirty="0">
              <a:ln w="9000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629400" cy="557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553200" y="0"/>
            <a:ext cx="2590800" cy="685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3200" y="2362200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COFFEE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PARTNERS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CUSTOMERS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STORES</a:t>
            </a:r>
            <a:r>
              <a:rPr lang="en-U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NEIGHBOR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&amp; Our  S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HAREHOLDERS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93467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Eras Light ITC" pitchFamily="34" charset="0"/>
                <a:cs typeface="Times New Roman" pitchFamily="18" charset="0"/>
              </a:rPr>
              <a:t>Mission: “</a:t>
            </a:r>
            <a:r>
              <a:rPr lang="en-US" dirty="0" smtClean="0">
                <a:latin typeface="Eras Light ITC" pitchFamily="34" charset="0"/>
                <a:cs typeface="Times New Roman" pitchFamily="18" charset="0"/>
              </a:rPr>
              <a:t>To inspire and nurture the human spirit – one person, one cup and one neighborhood at a time” (Starbucks.com).</a:t>
            </a:r>
          </a:p>
          <a:p>
            <a:pPr algn="ctr"/>
            <a:endParaRPr lang="en-US" dirty="0">
              <a:latin typeface="Eras Light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"/>
            <a:ext cx="8763000" cy="381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143000" y="4572000"/>
            <a:ext cx="6705600" cy="2133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399636" y="304800"/>
          <a:ext cx="8344728" cy="3352800"/>
        </p:xfrm>
        <a:graphic>
          <a:graphicData uri="http://schemas.openxmlformats.org/presentationml/2006/ole">
            <p:oleObj spid="_x0000_s20486" name="Worksheet" r:id="rId3" imgW="7381803" imgH="2628883" progId="Excel.Sheet.12">
              <p:embed/>
            </p:oleObj>
          </a:graphicData>
        </a:graphic>
      </p:graphicFrame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540" y="4648200"/>
            <a:ext cx="243692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295400" y="5181600"/>
            <a:ext cx="6553200" cy="152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0"/>
          <p:cNvGrpSpPr/>
          <p:nvPr/>
        </p:nvGrpSpPr>
        <p:grpSpPr>
          <a:xfrm>
            <a:off x="76200" y="76200"/>
            <a:ext cx="8991600" cy="4724400"/>
            <a:chOff x="2743200" y="0"/>
            <a:chExt cx="6400800" cy="3733800"/>
          </a:xfrm>
        </p:grpSpPr>
        <p:sp>
          <p:nvSpPr>
            <p:cNvPr id="5" name="Rounded Rectangle 4"/>
            <p:cNvSpPr/>
            <p:nvPr/>
          </p:nvSpPr>
          <p:spPr>
            <a:xfrm>
              <a:off x="2743200" y="0"/>
              <a:ext cx="6400800" cy="37338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2971800" y="304800"/>
            <a:ext cx="5884416" cy="3124200"/>
          </p:xfrm>
          <a:graphic>
            <a:graphicData uri="http://schemas.openxmlformats.org/presentationml/2006/ole">
              <p:oleObj spid="_x0000_s19463" name="Worksheet" r:id="rId3" imgW="5543506" imgH="2943356" progId="Excel.Sheet.12">
                <p:embed/>
              </p:oleObj>
            </a:graphicData>
          </a:graphic>
        </p:graphicFrame>
      </p:grp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6550" y="5257800"/>
            <a:ext cx="3390900" cy="133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548" y="0"/>
            <a:ext cx="7257452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0" y="0"/>
            <a:ext cx="1905000" cy="5486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779499" y="2026563"/>
            <a:ext cx="54731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Community Service,</a:t>
            </a:r>
          </a:p>
          <a:p>
            <a:pPr algn="ctr"/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Youth Action,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Starbucks (RED) &amp;</a:t>
            </a:r>
          </a:p>
          <a:p>
            <a:pPr algn="ctr"/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The Ethos Water Fund</a:t>
            </a:r>
            <a:endParaRPr lang="en-US" sz="2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58674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Eras Light ITC" pitchFamily="34" charset="0"/>
              </a:rPr>
              <a:t>“We’ve always believed that businesses can – and should – have a positive impact on the communities they serve. “</a:t>
            </a:r>
            <a:endParaRPr lang="en-US" dirty="0" smtClean="0">
              <a:latin typeface="Eras Light ITC" pitchFamily="34" charset="0"/>
              <a:cs typeface="Times New Roman" pitchFamily="18" charset="0"/>
            </a:endParaRPr>
          </a:p>
          <a:p>
            <a:pPr algn="ctr"/>
            <a:endParaRPr lang="en-US" dirty="0">
              <a:latin typeface="Eras Light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114800" cy="384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1159" y="3733801"/>
            <a:ext cx="501284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Same Side Corner Rectangle 4"/>
          <p:cNvSpPr/>
          <p:nvPr/>
        </p:nvSpPr>
        <p:spPr>
          <a:xfrm>
            <a:off x="4419600" y="381000"/>
            <a:ext cx="4495800" cy="2590800"/>
          </a:xfrm>
          <a:prstGeom prst="round2Same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9600" y="10668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Recycling,  Energy, Water,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Green Building &amp; Climate Change</a:t>
            </a:r>
            <a:endParaRPr lang="en-US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4267200"/>
            <a:ext cx="38862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4494074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Ethical Sourcing:</a:t>
            </a:r>
            <a:b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Farmer Support</a:t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Wellness: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Health Care Reform, Menu Labeling &amp; Sodium Reductions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External Environment – Natural and Societal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7201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Natural Environment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Growing water scarcity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Energy availability a growing problem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Increased focus on sustainability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Growing recycling </a:t>
            </a:r>
            <a:r>
              <a:rPr lang="en-US" dirty="0" smtClean="0">
                <a:solidFill>
                  <a:schemeClr val="bg1"/>
                </a:solidFill>
              </a:rPr>
              <a:t>focus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Societal Environment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Economic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Technological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&gt; 3 million payments by phone since the launch of the mobile app</a:t>
            </a:r>
            <a:endParaRPr lang="en-US" sz="2000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1.3 million followers on Twitter</a:t>
            </a:r>
            <a:endParaRPr lang="en-US" sz="2000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4.5 million Foursquare check-ins</a:t>
            </a:r>
            <a:endParaRPr lang="en-US" sz="2000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20 million fans on </a:t>
            </a:r>
            <a:r>
              <a:rPr lang="en-US" dirty="0" smtClean="0">
                <a:solidFill>
                  <a:schemeClr val="bg1"/>
                </a:solidFill>
              </a:rPr>
              <a:t>Facebook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Political/Legal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2705100" cy="20184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88786"/>
            <a:ext cx="990600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365" y="609600"/>
            <a:ext cx="872127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">
  <a:themeElements>
    <a:clrScheme name="Custom 5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48278"/>
      </a:accent1>
      <a:accent2>
        <a:srgbClr val="414E59"/>
      </a:accent2>
      <a:accent3>
        <a:srgbClr val="4D4D89"/>
      </a:accent3>
      <a:accent4>
        <a:srgbClr val="95A5BB"/>
      </a:accent4>
      <a:accent5>
        <a:srgbClr val="57677B"/>
      </a:accent5>
      <a:accent6>
        <a:srgbClr val="50717C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408</TotalTime>
  <Words>372</Words>
  <Application>Microsoft Office PowerPoint</Application>
  <PresentationFormat>On-screen Show (4:3)</PresentationFormat>
  <Paragraphs>75</Paragraphs>
  <Slides>20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Presentation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External Environment – Natural and Societal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Nicole</dc:creator>
  <cp:lastModifiedBy>Nicole</cp:lastModifiedBy>
  <cp:revision>128</cp:revision>
  <dcterms:created xsi:type="dcterms:W3CDTF">2011-07-25T18:39:34Z</dcterms:created>
  <dcterms:modified xsi:type="dcterms:W3CDTF">2011-07-27T16:09:25Z</dcterms:modified>
</cp:coreProperties>
</file>